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77" r:id="rId5"/>
    <p:sldId id="273" r:id="rId6"/>
    <p:sldId id="258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1"/>
    <p:restoredTop sz="94805"/>
  </p:normalViewPr>
  <p:slideViewPr>
    <p:cSldViewPr snapToGrid="0">
      <p:cViewPr varScale="1">
        <p:scale>
          <a:sx n="65" d="100"/>
          <a:sy n="65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F60D-146D-FC49-997E-6CF5C17C162B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93B4-D152-3A46-BBC0-45C6330D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93B4-D152-3A46-BBC0-45C6330DD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093B4-D152-3A46-BBC0-45C6330DD3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06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2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95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8954B-E500-7C43-92C6-0B7271FFA956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29E671-C2EC-F24D-9BDE-CD4C81752F54}"/>
              </a:ext>
            </a:extLst>
          </p:cNvPr>
          <p:cNvSpPr txBox="1">
            <a:spLocks/>
          </p:cNvSpPr>
          <p:nvPr userDrawn="1"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多伦多教会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0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70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66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5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0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73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8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3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FA4D-906A-4B12-8B83-1EF2DA778BD4}" type="datetimeFigureOut">
              <a:rPr lang="en-CA" smtClean="0"/>
              <a:t>2022-02-03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563B-A3CD-44FD-8536-E1CFC4761D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36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cat.bank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cat.bank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cat.bank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9079"/>
            <a:ext cx="9144000" cy="2387600"/>
          </a:xfrm>
        </p:spPr>
        <p:txBody>
          <a:bodyPr anchor="t">
            <a:normAutofit/>
          </a:bodyPr>
          <a:lstStyle/>
          <a:p>
            <a:r>
              <a:rPr lang="zh-TW" altLang="en-US" sz="7200" spc="600" dirty="0">
                <a:solidFill>
                  <a:schemeClr val="bg1"/>
                </a:solidFill>
              </a:rPr>
              <a:t>用電子轉賬奉獻</a:t>
            </a:r>
            <a:endParaRPr lang="en-CA" sz="7200" spc="6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DB0DF2-3DC7-7947-AD40-549653893A78}"/>
              </a:ext>
            </a:extLst>
          </p:cNvPr>
          <p:cNvSpPr txBox="1">
            <a:spLocks/>
          </p:cNvSpPr>
          <p:nvPr/>
        </p:nvSpPr>
        <p:spPr>
          <a:xfrm>
            <a:off x="0" y="733758"/>
            <a:ext cx="12192000" cy="817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36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97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92" y="2138744"/>
            <a:ext cx="5804616" cy="4351338"/>
          </a:xfrm>
        </p:spPr>
      </p:pic>
      <p:sp>
        <p:nvSpPr>
          <p:cNvPr id="8" name="Rectangular Callout 7"/>
          <p:cNvSpPr/>
          <p:nvPr/>
        </p:nvSpPr>
        <p:spPr>
          <a:xfrm>
            <a:off x="392030" y="4154515"/>
            <a:ext cx="2442051" cy="823407"/>
          </a:xfrm>
          <a:prstGeom prst="wedgeRectCallout">
            <a:avLst>
              <a:gd name="adj1" fmla="val 73315"/>
              <a:gd name="adj2" fmla="val 253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輸入您電郵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地</a:t>
            </a:r>
            <a:r>
              <a:rPr lang="zh-TW" altLang="en-US" dirty="0">
                <a:solidFill>
                  <a:schemeClr val="tx1"/>
                </a:solidFill>
              </a:rPr>
              <a:t>址</a:t>
            </a:r>
            <a:endParaRPr lang="en-CA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以接收奉獻收據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29160" y="2819006"/>
            <a:ext cx="2404921" cy="646103"/>
          </a:xfrm>
          <a:prstGeom prst="wedgeRectCallout">
            <a:avLst>
              <a:gd name="adj1" fmla="val 68088"/>
              <a:gd name="adj2" fmla="val 76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輸入奉獻數目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357919" y="2422363"/>
            <a:ext cx="2442051" cy="646103"/>
          </a:xfrm>
          <a:prstGeom prst="wedgeRectCallout">
            <a:avLst>
              <a:gd name="adj1" fmla="val -275890"/>
              <a:gd name="adj2" fmla="val 96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選擇提款</a:t>
            </a:r>
            <a:r>
              <a:rPr lang="zh-TW" altLang="en-US" sz="1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戶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9376208" y="4112585"/>
            <a:ext cx="2442051" cy="1177636"/>
          </a:xfrm>
          <a:prstGeom prst="wedgeRectCallout">
            <a:avLst>
              <a:gd name="adj1" fmla="val -257899"/>
              <a:gd name="adj2" fmla="val -57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確定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是接收者電郵地址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4C3F77-92E6-5348-A550-88909561F303}"/>
              </a:ext>
            </a:extLst>
          </p:cNvPr>
          <p:cNvSpPr txBox="1">
            <a:spLocks/>
          </p:cNvSpPr>
          <p:nvPr/>
        </p:nvSpPr>
        <p:spPr>
          <a:xfrm>
            <a:off x="1314906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加拿大皇家銀行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E92876-66CF-AD46-AB79-B126B7B2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F1A9E0-14DD-4D8E-9E1C-C88EA2FF762E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B51517-6210-4AB7-94DA-B5A2F7232C32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15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24" y="2209673"/>
            <a:ext cx="5804616" cy="4351338"/>
          </a:xfrm>
        </p:spPr>
      </p:pic>
      <p:sp>
        <p:nvSpPr>
          <p:cNvPr id="5" name="Rectangular Callout 4"/>
          <p:cNvSpPr/>
          <p:nvPr/>
        </p:nvSpPr>
        <p:spPr>
          <a:xfrm>
            <a:off x="9191937" y="3195744"/>
            <a:ext cx="1766454" cy="1336964"/>
          </a:xfrm>
          <a:prstGeom prst="wedgeRectCallout">
            <a:avLst>
              <a:gd name="adj1" fmla="val -103970"/>
              <a:gd name="adj2" fmla="val 39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再確認一次</a:t>
            </a:r>
            <a:endParaRPr lang="en-CA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一切正確後點</a:t>
            </a:r>
            <a:r>
              <a:rPr lang="en-US" dirty="0">
                <a:solidFill>
                  <a:schemeClr val="tx1"/>
                </a:solidFill>
              </a:rPr>
              <a:t>“Send Now”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20D65D-FC09-6742-871C-B34D43E01B4D}"/>
              </a:ext>
            </a:extLst>
          </p:cNvPr>
          <p:cNvSpPr txBox="1">
            <a:spLocks/>
          </p:cNvSpPr>
          <p:nvPr/>
        </p:nvSpPr>
        <p:spPr>
          <a:xfrm>
            <a:off x="1314906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加拿大皇家銀行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8AFFD-E55F-9248-8CBC-F034BCF0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A5416E-2283-4FD9-9B05-F89CE448C527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5D4BBB-F52F-446B-BB97-6FD3FA973FBE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20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0184" y="2294442"/>
            <a:ext cx="4867656" cy="23415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“BMO Mobile Banking” app, </a:t>
            </a:r>
            <a:r>
              <a:rPr lang="zh-TW" altLang="en-US" sz="1600" dirty="0"/>
              <a:t>從 </a:t>
            </a:r>
            <a:r>
              <a:rPr lang="en-US" sz="1600" dirty="0"/>
              <a:t>“Pay &amp; Transfer”</a:t>
            </a:r>
            <a:br>
              <a:rPr lang="en-US" sz="1600" dirty="0"/>
            </a:b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r>
              <a:rPr lang="zh-CN" altLang="en-US" sz="1600" dirty="0"/>
              <a:t>點</a:t>
            </a:r>
            <a:r>
              <a:rPr lang="en-US" sz="1600" dirty="0"/>
              <a:t> “INTERACT E-TRANSFER”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加上 </a:t>
            </a:r>
            <a:r>
              <a:rPr lang="en-US" altLang="zh-CN" sz="1600" dirty="0"/>
              <a:t>/ </a:t>
            </a:r>
            <a:r>
              <a:rPr lang="zh-CN" altLang="en-US" sz="1600" dirty="0"/>
              <a:t>選擇 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tcat.bank@gmail.com</a:t>
            </a:r>
            <a:r>
              <a:rPr lang="en-US" sz="1600" dirty="0"/>
              <a:t> </a:t>
            </a:r>
            <a:r>
              <a:rPr lang="zh-CN" altLang="en-US" sz="1600" dirty="0"/>
              <a:t>為聯絡者</a:t>
            </a:r>
            <a:endParaRPr lang="en-CA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72" y="2439189"/>
            <a:ext cx="6244668" cy="38815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E7C911-F443-1A46-824B-59550711B7F3}"/>
              </a:ext>
            </a:extLst>
          </p:cNvPr>
          <p:cNvSpPr txBox="1">
            <a:spLocks/>
          </p:cNvSpPr>
          <p:nvPr/>
        </p:nvSpPr>
        <p:spPr>
          <a:xfrm>
            <a:off x="2311221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滿地可銀行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FD0C94-2CED-A940-A81A-A4E167D73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E2100C-601D-4630-8E07-3AE44786B681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83D173-062A-4F20-B1A0-2BA5F7CEC853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84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96" y="1377569"/>
            <a:ext cx="4011443" cy="5351204"/>
          </a:xfrm>
        </p:spPr>
      </p:pic>
      <p:sp>
        <p:nvSpPr>
          <p:cNvPr id="7" name="Rectangular Callout 6"/>
          <p:cNvSpPr/>
          <p:nvPr/>
        </p:nvSpPr>
        <p:spPr>
          <a:xfrm>
            <a:off x="4343954" y="3105948"/>
            <a:ext cx="1752046" cy="646103"/>
          </a:xfrm>
          <a:prstGeom prst="wedgeRectCallout">
            <a:avLst>
              <a:gd name="adj1" fmla="val 95223"/>
              <a:gd name="adj2" fmla="val 1220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輸入奉獻數目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682918" y="3699759"/>
            <a:ext cx="1691874" cy="646103"/>
          </a:xfrm>
          <a:prstGeom prst="wedgeRectCallout">
            <a:avLst>
              <a:gd name="adj1" fmla="val -150849"/>
              <a:gd name="adj2" fmla="val 1391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選擇提款</a:t>
            </a:r>
            <a:r>
              <a:rPr lang="zh-TW" altLang="en-US" sz="1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戶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123771-39E6-8D42-BA16-DC0F86413C0B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滿地可銀行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D3BFF4-659E-B64C-B586-47A274893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B6EEEC-6DB8-4A88-89A2-BCDE15BDC3DB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56BDB6-A44B-4FD0-BA1E-9FCD31838BFF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01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92" y="1414145"/>
            <a:ext cx="3828563" cy="5107244"/>
          </a:xfrm>
        </p:spPr>
      </p:pic>
      <p:sp>
        <p:nvSpPr>
          <p:cNvPr id="5" name="Rectangular Callout 4"/>
          <p:cNvSpPr/>
          <p:nvPr/>
        </p:nvSpPr>
        <p:spPr>
          <a:xfrm>
            <a:off x="3688754" y="4687361"/>
            <a:ext cx="2442051" cy="823407"/>
          </a:xfrm>
          <a:prstGeom prst="wedgeRectCallout">
            <a:avLst>
              <a:gd name="adj1" fmla="val 85499"/>
              <a:gd name="adj2" fmla="val 297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輸入您電郵地址</a:t>
            </a:r>
            <a:endParaRPr lang="en-CA" altLang="zh-TW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以接收奉獻收據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11C214-860E-CA46-9F1D-1C8FFE0B9E23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滿地可銀行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9EDE37-F82B-214F-A45A-76A2C2EB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045D06-E813-4135-B4DF-31C846C995D3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E2D3B2-2DAA-4FCE-9D96-D37D7F93D0AF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31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52" y="1454901"/>
            <a:ext cx="3759039" cy="5014500"/>
          </a:xfrm>
        </p:spPr>
      </p:pic>
      <p:sp>
        <p:nvSpPr>
          <p:cNvPr id="5" name="Rectangular Callout 4"/>
          <p:cNvSpPr/>
          <p:nvPr/>
        </p:nvSpPr>
        <p:spPr>
          <a:xfrm>
            <a:off x="10081122" y="4521306"/>
            <a:ext cx="1766454" cy="1336964"/>
          </a:xfrm>
          <a:prstGeom prst="wedgeRectCallout">
            <a:avLst>
              <a:gd name="adj1" fmla="val -152005"/>
              <a:gd name="adj2" fmla="val 907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再確認一次</a:t>
            </a:r>
            <a:endParaRPr lang="en-CA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一切正確後點</a:t>
            </a:r>
            <a:endParaRPr lang="en-CA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“Send Money”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11F115-FA20-F04B-8027-7BBEF04B7F4A}"/>
              </a:ext>
            </a:extLst>
          </p:cNvPr>
          <p:cNvSpPr txBox="1">
            <a:spLocks/>
          </p:cNvSpPr>
          <p:nvPr/>
        </p:nvSpPr>
        <p:spPr>
          <a:xfrm>
            <a:off x="231274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滿地可銀行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</a:t>
            </a:r>
            <a:endParaRPr lang="en-CA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2F6B5-3A8E-E348-A620-7583E96F0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65375"/>
            <a:ext cx="1560267" cy="8902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81AA00-9237-41B7-90C7-03F30A889EF5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A2CB82-29BE-4366-B7A8-8A7F139F281E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00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154809"/>
            <a:ext cx="3486912" cy="16673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“CIBC Mobile Banking” app, </a:t>
            </a:r>
            <a:br>
              <a:rPr lang="en-US" sz="1600" dirty="0"/>
            </a:br>
            <a:r>
              <a:rPr lang="zh-CN" altLang="en-US" sz="1600" dirty="0"/>
              <a:t>從 </a:t>
            </a:r>
            <a:r>
              <a:rPr lang="en-US" sz="1600" dirty="0"/>
              <a:t>“</a:t>
            </a:r>
            <a:r>
              <a:rPr lang="en-US" sz="1600" dirty="0" err="1"/>
              <a:t>Interac</a:t>
            </a:r>
            <a:r>
              <a:rPr lang="en-US" sz="1600" dirty="0"/>
              <a:t> e-Transfer” </a:t>
            </a: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zh-CN" altLang="en-US" sz="1600" dirty="0"/>
              <a:t>點</a:t>
            </a:r>
            <a:r>
              <a:rPr lang="en-US" sz="1600" dirty="0"/>
              <a:t> “Send Money”</a:t>
            </a:r>
            <a:endParaRPr lang="en-CA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97" y="2325293"/>
            <a:ext cx="7915979" cy="398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A95CA7-48D2-7142-B648-7355A6E0670F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加拿大帝國商業銀行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EAB44EA-474A-5F43-ADDB-649B0D15F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1F2310-84FA-4CD3-8257-9A70F711A21F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921A34-F942-4D19-9B5A-A8502CD3B5F9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22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2" y="2182241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ular Callout 4"/>
          <p:cNvSpPr/>
          <p:nvPr/>
        </p:nvSpPr>
        <p:spPr>
          <a:xfrm>
            <a:off x="9181188" y="2686077"/>
            <a:ext cx="2442051" cy="646103"/>
          </a:xfrm>
          <a:prstGeom prst="wedgeRectCallout">
            <a:avLst>
              <a:gd name="adj1" fmla="val -156217"/>
              <a:gd name="adj2" fmla="val -24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選擇提款</a:t>
            </a:r>
            <a:r>
              <a:rPr lang="zh-TW" altLang="en-US" sz="1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戶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796453" y="3507804"/>
            <a:ext cx="2062957" cy="646103"/>
          </a:xfrm>
          <a:prstGeom prst="wedgeRectCallout">
            <a:avLst>
              <a:gd name="adj1" fmla="val 101486"/>
              <a:gd name="adj2" fmla="val 810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輸入奉獻數目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181189" y="4035658"/>
            <a:ext cx="2442051" cy="813959"/>
          </a:xfrm>
          <a:prstGeom prst="wedgeRectCallout">
            <a:avLst>
              <a:gd name="adj1" fmla="val -166322"/>
              <a:gd name="adj2" fmla="val -1301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確定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TW" altLang="en-US" dirty="0">
                <a:solidFill>
                  <a:schemeClr val="tx1"/>
                </a:solidFill>
              </a:rPr>
              <a:t>是聯絡者電郵地址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9181189" y="5265493"/>
            <a:ext cx="1766454" cy="1185554"/>
          </a:xfrm>
          <a:prstGeom prst="wedgeRectCallout">
            <a:avLst>
              <a:gd name="adj1" fmla="val -184099"/>
              <a:gd name="adj2" fmla="val 48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再確認一次</a:t>
            </a:r>
            <a:endParaRPr lang="en-CA" altLang="zh-TW" dirty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一切正確後點</a:t>
            </a:r>
            <a:r>
              <a:rPr lang="en-US" dirty="0">
                <a:solidFill>
                  <a:schemeClr val="tx1"/>
                </a:solidFill>
              </a:rPr>
              <a:t> “Continue”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5AC287-DC4D-8A4B-8FC9-EECF3B53A3C5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加拿大帝國商業銀行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3A5F40E-C9BE-B149-8F1F-F2315CA57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E8445-FC0E-442C-A9B1-76EC682D8B58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BF23BE-C1CE-4C4F-AA23-E806548402E5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3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0184" y="2186019"/>
            <a:ext cx="2673096" cy="89928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確認完成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92" y="2250027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BFB2FA-37C4-7742-AA8A-87181DAD25AA}"/>
              </a:ext>
            </a:extLst>
          </p:cNvPr>
          <p:cNvSpPr txBox="1">
            <a:spLocks/>
          </p:cNvSpPr>
          <p:nvPr/>
        </p:nvSpPr>
        <p:spPr>
          <a:xfrm>
            <a:off x="1372503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加拿大帝國商業銀行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18FA59E-68BB-E74F-8B9A-68B53745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25879"/>
            <a:ext cx="662319" cy="5984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38E403-F494-4CCC-BA5B-015FEFC9CAB8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E41FA7-46BA-4BE7-B407-4FC4239D37F4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37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182241"/>
            <a:ext cx="2883408" cy="27070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/>
              <a:t>使用</a:t>
            </a:r>
            <a:r>
              <a:rPr lang="en-US" sz="1600" dirty="0"/>
              <a:t>“Scotiabank” app, </a:t>
            </a:r>
            <a:br>
              <a:rPr lang="en-US" sz="1600" dirty="0"/>
            </a:br>
            <a:r>
              <a:rPr lang="zh-CN" altLang="en-US" sz="1600" dirty="0"/>
              <a:t>從</a:t>
            </a:r>
            <a:r>
              <a:rPr lang="en-US" sz="1600" dirty="0"/>
              <a:t> “Transfers” </a:t>
            </a:r>
            <a:r>
              <a:rPr lang="zh-CN" altLang="en-US" sz="1600" dirty="0"/>
              <a:t>屏幕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zh-CN" altLang="en-US" sz="1600" dirty="0"/>
              <a:t>點</a:t>
            </a:r>
            <a:r>
              <a:rPr lang="en-US" sz="1600" dirty="0"/>
              <a:t> “Send money”</a:t>
            </a:r>
            <a:endParaRPr lang="en-CA" sz="1600" dirty="0"/>
          </a:p>
          <a:p>
            <a:pPr marL="0" indent="0">
              <a:lnSpc>
                <a:spcPct val="150000"/>
              </a:lnSpc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6" y="2325293"/>
            <a:ext cx="7482114" cy="418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15B1416-00F0-8C41-89AE-5ADE86A7029E}"/>
              </a:ext>
            </a:extLst>
          </p:cNvPr>
          <p:cNvSpPr txBox="1">
            <a:spLocks/>
          </p:cNvSpPr>
          <p:nvPr/>
        </p:nvSpPr>
        <p:spPr>
          <a:xfrm>
            <a:off x="279806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加拿大豐業銀行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>
              <a:solidFill>
                <a:srgbClr val="C00000"/>
              </a:solidFill>
              <a:latin typeface="Wingdings" pitchFamily="2" charset="2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F1A6C-3698-4B4F-9558-B9F3B3405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967498-4344-40CC-97A5-B65A5608ABF8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92FF07-0C53-483F-88D9-CD604789EAE4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7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58" y="834316"/>
            <a:ext cx="10515600" cy="1245476"/>
          </a:xfrm>
        </p:spPr>
        <p:txBody>
          <a:bodyPr>
            <a:normAutofit/>
          </a:bodyPr>
          <a:lstStyle/>
          <a:p>
            <a:r>
              <a:rPr lang="zh-TW" altLang="en-US" sz="3600" spc="300" dirty="0">
                <a:solidFill>
                  <a:schemeClr val="accent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電子轉賬賬戶與退稅收據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811503"/>
            <a:ext cx="10952747" cy="47782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教會電子轉賬電郵地址是：</a:t>
            </a:r>
            <a:r>
              <a:rPr lang="en-US" altLang="zh-TW" sz="3100" dirty="0">
                <a:solidFill>
                  <a:srgbClr val="1F4E79"/>
                </a:solidFill>
                <a:ea typeface="+mj-ea"/>
                <a:hlinkClick r:id="rId2"/>
              </a:rPr>
              <a:t>tcat.bank@gmail.com</a:t>
            </a:r>
            <a:endParaRPr lang="en-US" altLang="zh-TW" sz="3100" dirty="0">
              <a:solidFill>
                <a:srgbClr val="1F4E79"/>
              </a:solidFill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請務必確定您電子轉賬聯繫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接收者電郵地址正確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電子退稅收據會在明年初發到您的電郵地址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奉獻時，有些銀行如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TD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，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CIBC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， 或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BNS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，會提供我們您銀行個人資料的電郵地址，這我們會用來發給您退稅收據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有些銀行如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RBC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， 請您在電子轉賬表格的「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Message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（資訊）文本框填上您的電郵地址</a:t>
            </a: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有些銀行如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BMO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， 請您在電子轉賬表格的「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Your Email Address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」（您的電郵地址）文本框填上您的電郵地址</a:t>
            </a:r>
          </a:p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7712D-F32E-5743-A70F-1082708231A0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3DFF6-2BD9-454E-99CD-B70D454B0C0E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61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94" y="2200357"/>
            <a:ext cx="580461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ular Callout 4"/>
          <p:cNvSpPr/>
          <p:nvPr/>
        </p:nvSpPr>
        <p:spPr>
          <a:xfrm>
            <a:off x="9112917" y="2409435"/>
            <a:ext cx="2442051" cy="646103"/>
          </a:xfrm>
          <a:prstGeom prst="wedgeRectCallout">
            <a:avLst>
              <a:gd name="adj1" fmla="val -217999"/>
              <a:gd name="adj2" fmla="val 12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選擇提款</a:t>
            </a:r>
            <a:r>
              <a:rPr lang="zh-TW" altLang="en-US" sz="1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戶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82574" y="3876709"/>
            <a:ext cx="2442051" cy="1115915"/>
          </a:xfrm>
          <a:prstGeom prst="wedgeRectCallout">
            <a:avLst>
              <a:gd name="adj1" fmla="val 81302"/>
              <a:gd name="adj2" fmla="val -838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確</a:t>
            </a:r>
            <a:r>
              <a:rPr lang="zh-CN" altLang="en-US" dirty="0">
                <a:solidFill>
                  <a:schemeClr val="tx1"/>
                </a:solidFill>
              </a:rPr>
              <a:t>定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是接收者電郵地址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162827" y="3637586"/>
            <a:ext cx="2062957" cy="646103"/>
          </a:xfrm>
          <a:prstGeom prst="wedgeRectCallout">
            <a:avLst>
              <a:gd name="adj1" fmla="val -284726"/>
              <a:gd name="adj2" fmla="val 38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輸入奉獻數目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162827" y="4794622"/>
            <a:ext cx="1926365" cy="1185554"/>
          </a:xfrm>
          <a:prstGeom prst="wedgeRectCallout">
            <a:avLst>
              <a:gd name="adj1" fmla="val -203690"/>
              <a:gd name="adj2" fmla="val 772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再確認一次</a:t>
            </a:r>
            <a:endParaRPr lang="en-CA" altLang="zh-TW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一切正確後</a:t>
            </a:r>
            <a:r>
              <a:rPr 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從左滑到右發送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FA446D-DFA6-1647-9ED0-30FFCB23C69E}"/>
              </a:ext>
            </a:extLst>
          </p:cNvPr>
          <p:cNvSpPr txBox="1">
            <a:spLocks/>
          </p:cNvSpPr>
          <p:nvPr/>
        </p:nvSpPr>
        <p:spPr>
          <a:xfrm>
            <a:off x="279806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加拿大豐業銀行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C0410-BA3E-2D40-8EE2-D46447F54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C68A9D-5AD3-491B-AC92-0EAE3585F3B1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8B6F5E-8DA4-448C-9DDE-2DA788B293CB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39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325293"/>
            <a:ext cx="3185160" cy="10273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確認完成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>
          <a:xfrm>
            <a:off x="3012130" y="2160701"/>
            <a:ext cx="6167740" cy="432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E14FFA-31BE-7B49-9BA1-E8803766492F}"/>
              </a:ext>
            </a:extLst>
          </p:cNvPr>
          <p:cNvSpPr txBox="1">
            <a:spLocks/>
          </p:cNvSpPr>
          <p:nvPr/>
        </p:nvSpPr>
        <p:spPr>
          <a:xfrm>
            <a:off x="2860099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加拿大豐業銀行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75F14C-8ABD-8F4C-8E9E-F2D266435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1378821"/>
            <a:ext cx="2015490" cy="442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2E23E1-0801-4A89-B405-CD1DFCD840EF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BEB82B-FECA-4E50-8CCE-2EEDF2B09701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99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328" y="2255393"/>
            <a:ext cx="10762488" cy="41271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我們親愛的神今天所賜給我們的，是個一生難逢的機會。</a:t>
            </a:r>
            <a:endParaRPr lang="en-CA" altLang="zh-TW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不！更準確的說，是個千載難逢的機會。一個親歷祂那親密的同在，那驅盡所有恐懼憂慮的同在的機會。一個經歷永生神作居所，那永久的膀臂在我們以下的機會。</a:t>
            </a:r>
            <a:endParaRPr lang="en-CA" altLang="zh-TW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我們既蒙了大福，在祂裡得著平安、喜樂、穩妥，我們也得看見我們周圍的需要，來向主說：「主，我在這裡，願有人今日從我得祝福。」祂祝福我們，為要許多人因我們蒙福。願我們沒有一位將來後悔今天錯過這個上好的機會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C01B65-08B1-E94B-829D-9EF1BBF2E339}"/>
              </a:ext>
            </a:extLst>
          </p:cNvPr>
          <p:cNvSpPr txBox="1">
            <a:spLocks/>
          </p:cNvSpPr>
          <p:nvPr/>
        </p:nvSpPr>
        <p:spPr>
          <a:xfrm>
            <a:off x="710184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蒙福的機會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3EEFB-F14F-4789-AFC0-C071A09CF99D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6C32CC-35C0-4B88-B0B7-EB9B1D9FC4A9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45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93" y="1935353"/>
            <a:ext cx="11145814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所有收到的奉獻都為一般奉獻。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電子轉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表格的「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Message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」 （資訊）文本框可填上電郵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地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址或為任何東西或服務付費。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請不要在「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Message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」（資訊）文本框填上 「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for 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某某」 以指定用來關顧某某聖徒，因為所有的個人包都必須投到會所的奉獻箱裡。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凡在「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Message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」（資訊）文本框填上 「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for 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某某」以指定用來關顧某某聖徒的電子轉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都不會被轉交，而該電子轉</a:t>
            </a:r>
            <a:r>
              <a:rPr lang="zh-TW" alt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的整數都會算為一般奉獻。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D63A2B-4576-A04C-90CE-904A4AC37C90}"/>
              </a:ext>
            </a:extLst>
          </p:cNvPr>
          <p:cNvSpPr txBox="1">
            <a:spLocks/>
          </p:cNvSpPr>
          <p:nvPr/>
        </p:nvSpPr>
        <p:spPr>
          <a:xfrm>
            <a:off x="555458" y="834316"/>
            <a:ext cx="10515600" cy="124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spc="300" dirty="0">
                <a:solidFill>
                  <a:schemeClr val="accent1">
                    <a:lumMod val="50000"/>
                  </a:schemeClr>
                </a:solidFill>
              </a:rPr>
              <a:t>電子轉賬資訊文本框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AF7F9-5332-4FF8-ACEE-95642EB59DE5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A979C1-4F1B-4587-AB89-A9C28510AE1A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10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56E6-0413-431D-9CF4-FC92307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altLang="zh-CN" dirty="0">
                <a:solidFill>
                  <a:srgbClr val="FF0000"/>
                </a:solidFill>
              </a:rPr>
            </a:br>
            <a:r>
              <a:rPr lang="zh-CN" altLang="en-US" sz="3600" dirty="0">
                <a:solidFill>
                  <a:srgbClr val="1F4E79"/>
                </a:solidFill>
              </a:rPr>
              <a:t>聖徒關顧</a:t>
            </a:r>
            <a:endParaRPr lang="en-CA" sz="3600" dirty="0">
              <a:solidFill>
                <a:srgbClr val="1F4E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4175-DEE7-4418-B6F9-A996B9246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如果你知道任何弟兄姐妹有經濟上的需要，可與長老或同工們私下交通。 他們會把需要告訴服事的弟兄們，弟兄們會以最好的方式去關顧那有需要的聖徒。</a:t>
            </a:r>
            <a:endParaRPr lang="en-CA" altLang="zh-TW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TW" altLang="en-US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如有主的引領，也可把現金放到信封里，信封外註明「 </a:t>
            </a:r>
            <a:r>
              <a:rPr lang="en-US" altLang="zh-TW" sz="2600" dirty="0">
                <a:latin typeface="SimSun" panose="02010600030101010101" pitchFamily="2" charset="-122"/>
                <a:ea typeface="SimSun" panose="02010600030101010101" pitchFamily="2" charset="-122"/>
              </a:rPr>
              <a:t>for </a:t>
            </a:r>
            <a:r>
              <a:rPr lang="zh-TW" altLang="en-US" sz="2600" dirty="0">
                <a:latin typeface="SimSun" panose="02010600030101010101" pitchFamily="2" charset="-122"/>
                <a:ea typeface="SimSun" panose="02010600030101010101" pitchFamily="2" charset="-122"/>
              </a:rPr>
              <a:t>某某」，並把信封投到會所的奉獻箱裡。 此為個人包。 服事的弟兄們會原封不動的把這信封轉交給要關顧的聖徒。</a:t>
            </a:r>
            <a:endParaRPr lang="en-CA" sz="2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6629F-1F1C-4143-BBA8-5120C1C89FEA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BB6971-5D38-4E45-89D3-F94D11CAB2A8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03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2079792"/>
            <a:ext cx="10515600" cy="422956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如有任何有關問題，敬請聯絡：</a:t>
            </a:r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r>
              <a:rPr lang="zh-TW" altLang="en-US" dirty="0"/>
              <a:t>謝和桂</a:t>
            </a:r>
            <a:r>
              <a:rPr lang="en-CA" altLang="zh-TW" dirty="0"/>
              <a:t>	</a:t>
            </a:r>
            <a:r>
              <a:rPr lang="zh-CN" altLang="en-US" dirty="0"/>
              <a:t>（</a:t>
            </a:r>
            <a:r>
              <a:rPr lang="en-US" altLang="zh-TW" dirty="0"/>
              <a:t>905</a:t>
            </a:r>
            <a:r>
              <a:rPr lang="zh-TW" altLang="en-US" dirty="0"/>
              <a:t>） </a:t>
            </a:r>
            <a:r>
              <a:rPr lang="en-US" altLang="zh-TW" dirty="0"/>
              <a:t>201-1763</a:t>
            </a:r>
          </a:p>
          <a:p>
            <a:pPr marL="0" indent="0">
              <a:buNone/>
            </a:pPr>
            <a:endParaRPr lang="en-CA" altLang="zh-TW" dirty="0"/>
          </a:p>
          <a:p>
            <a:pPr marL="0" indent="0">
              <a:buNone/>
            </a:pPr>
            <a:r>
              <a:rPr lang="zh-TW" altLang="en-US" dirty="0"/>
              <a:t>蔡輝</a:t>
            </a:r>
            <a:r>
              <a:rPr lang="en-CA" altLang="zh-TW" dirty="0"/>
              <a:t>		</a:t>
            </a:r>
            <a:r>
              <a:rPr lang="zh-CN" altLang="en-US" dirty="0"/>
              <a:t>（</a:t>
            </a:r>
            <a:r>
              <a:rPr lang="en-US" altLang="zh-TW" dirty="0"/>
              <a:t>647</a:t>
            </a:r>
            <a:r>
              <a:rPr lang="zh-TW" altLang="en-US" dirty="0"/>
              <a:t>） </a:t>
            </a:r>
            <a:r>
              <a:rPr lang="en-US" altLang="zh-TW" dirty="0"/>
              <a:t>720-1783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02AACA-DE10-BD47-A26A-28A6343B0BC0}"/>
              </a:ext>
            </a:extLst>
          </p:cNvPr>
          <p:cNvSpPr txBox="1">
            <a:spLocks/>
          </p:cNvSpPr>
          <p:nvPr/>
        </p:nvSpPr>
        <p:spPr>
          <a:xfrm>
            <a:off x="555458" y="834316"/>
            <a:ext cx="10515600" cy="124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zh-CN" altLang="en-US" sz="3600" spc="300" dirty="0">
                <a:solidFill>
                  <a:schemeClr val="accent1">
                    <a:lumMod val="50000"/>
                  </a:schemeClr>
                </a:solidFill>
              </a:rPr>
              <a:t>聯絡人</a:t>
            </a:r>
            <a:endParaRPr lang="en-CA" sz="3600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B3247-CC0B-46ED-ACAE-363374ED917D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876F45-8373-4141-9ECC-B8252C8C7DE5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92" y="99973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多倫多道明銀行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9" y="1134677"/>
            <a:ext cx="3093299" cy="5359974"/>
          </a:xfrm>
        </p:spPr>
      </p:pic>
      <p:sp>
        <p:nvSpPr>
          <p:cNvPr id="7" name="TextBox 6"/>
          <p:cNvSpPr txBox="1"/>
          <p:nvPr/>
        </p:nvSpPr>
        <p:spPr>
          <a:xfrm>
            <a:off x="783336" y="2242997"/>
            <a:ext cx="602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dirty="0"/>
              <a:t> “TD Canada” APP, </a:t>
            </a:r>
            <a:r>
              <a:rPr lang="zh-CN" altLang="en-US" dirty="0"/>
              <a:t>從</a:t>
            </a:r>
            <a:r>
              <a:rPr lang="en-US" dirty="0"/>
              <a:t> “Transfers” </a:t>
            </a:r>
            <a:r>
              <a:rPr lang="zh-CN" altLang="en-US" dirty="0"/>
              <a:t>屏幕</a:t>
            </a:r>
            <a:r>
              <a:rPr lang="en-US" dirty="0"/>
              <a:t>, 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點</a:t>
            </a:r>
            <a:r>
              <a:rPr lang="en-US" dirty="0"/>
              <a:t> “Send Money”</a:t>
            </a:r>
            <a:endParaRPr lang="en-CA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236E74-AE08-AF40-8EF1-63104212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52FBB7-7615-4C0E-83FB-039B99281849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366292-B6C8-42D3-9AFA-51364AA0FBBA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98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29" y="1175852"/>
            <a:ext cx="2024627" cy="5421505"/>
          </a:xfrm>
        </p:spPr>
      </p:pic>
      <p:sp>
        <p:nvSpPr>
          <p:cNvPr id="7" name="Rectangular Callout 6"/>
          <p:cNvSpPr/>
          <p:nvPr/>
        </p:nvSpPr>
        <p:spPr>
          <a:xfrm>
            <a:off x="3006968" y="4430461"/>
            <a:ext cx="2442051" cy="646103"/>
          </a:xfrm>
          <a:prstGeom prst="wedgeRectCallout">
            <a:avLst>
              <a:gd name="adj1" fmla="val 84007"/>
              <a:gd name="adj2" fmla="val 735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輸入奉獻數目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994044" y="2527594"/>
            <a:ext cx="2373702" cy="646103"/>
          </a:xfrm>
          <a:prstGeom prst="wedgeRectCallout">
            <a:avLst>
              <a:gd name="adj1" fmla="val -123082"/>
              <a:gd name="adj2" fmla="val 830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選擇提款</a:t>
            </a:r>
            <a:r>
              <a:rPr lang="zh-TW" altLang="en-US" sz="18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賬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戶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8994044" y="3756728"/>
            <a:ext cx="2442051" cy="1177636"/>
          </a:xfrm>
          <a:prstGeom prst="wedgeRectCallout">
            <a:avLst>
              <a:gd name="adj1" fmla="val -124895"/>
              <a:gd name="adj2" fmla="val -192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確定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tcat.bank@gmail.com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是接收者電郵地址</a:t>
            </a:r>
            <a:endParaRPr lang="en-CA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659742A-5617-FE41-B8B4-F8449671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92" y="99973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多倫多道明銀行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</a:t>
            </a:r>
            <a:endParaRPr lang="en-CA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A12A5E-7064-6F49-B45B-43BA5F0E6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DD1458-EE7A-4C79-932A-2767D86B7955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E364E4-1B33-468D-869E-4C8BEB2BE49B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22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28" y="1325563"/>
            <a:ext cx="2899502" cy="5154672"/>
          </a:xfrm>
        </p:spPr>
      </p:pic>
      <p:sp>
        <p:nvSpPr>
          <p:cNvPr id="5" name="Rectangular Callout 4"/>
          <p:cNvSpPr/>
          <p:nvPr/>
        </p:nvSpPr>
        <p:spPr>
          <a:xfrm>
            <a:off x="9982702" y="5063060"/>
            <a:ext cx="1766454" cy="1336964"/>
          </a:xfrm>
          <a:prstGeom prst="wedgeRectCallout">
            <a:avLst>
              <a:gd name="adj1" fmla="val -103970"/>
              <a:gd name="adj2" fmla="val 39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再確認一次一切正確後點</a:t>
            </a:r>
            <a:r>
              <a:rPr 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“Send Money”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79EDED-A1FE-F644-A67A-1E7631A007F9}"/>
              </a:ext>
            </a:extLst>
          </p:cNvPr>
          <p:cNvSpPr txBox="1">
            <a:spLocks/>
          </p:cNvSpPr>
          <p:nvPr/>
        </p:nvSpPr>
        <p:spPr>
          <a:xfrm>
            <a:off x="1432560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多倫多道明銀行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</a:t>
            </a:r>
            <a:endParaRPr lang="en-CA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DAF41B-474F-3F42-8BF5-42A1658A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6" y="1319547"/>
            <a:ext cx="743712" cy="664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82A4F5-C4EA-40D6-BD70-D99C7C6CD5C1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5E743A-FAA8-49F2-91C2-5B1CC8ACAE0B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0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1262"/>
            <a:ext cx="5804616" cy="4351338"/>
          </a:xfrm>
        </p:spPr>
      </p:pic>
      <p:sp>
        <p:nvSpPr>
          <p:cNvPr id="5" name="TextBox 4"/>
          <p:cNvSpPr txBox="1"/>
          <p:nvPr/>
        </p:nvSpPr>
        <p:spPr>
          <a:xfrm>
            <a:off x="693252" y="2234321"/>
            <a:ext cx="477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dirty="0"/>
              <a:t> “RBC Mobile” app, </a:t>
            </a:r>
            <a:r>
              <a:rPr lang="zh-CN" altLang="en-US" dirty="0"/>
              <a:t>從 </a:t>
            </a:r>
            <a:r>
              <a:rPr lang="en-US" dirty="0"/>
              <a:t>“Move Money” </a:t>
            </a:r>
            <a:r>
              <a:rPr lang="zh-CN" altLang="en-US" dirty="0"/>
              <a:t>屏幕</a:t>
            </a:r>
            <a:r>
              <a:rPr lang="en-US" dirty="0"/>
              <a:t>, </a:t>
            </a:r>
            <a:r>
              <a:rPr lang="zh-CN" altLang="en-US" dirty="0"/>
              <a:t>點</a:t>
            </a:r>
            <a:r>
              <a:rPr lang="en-US" dirty="0"/>
              <a:t> “Send an </a:t>
            </a:r>
            <a:r>
              <a:rPr lang="en-US" dirty="0" err="1"/>
              <a:t>Interac</a:t>
            </a:r>
            <a:r>
              <a:rPr lang="en-US" dirty="0"/>
              <a:t> e-Transfer”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70511" y="2557487"/>
            <a:ext cx="5795493" cy="28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231A1A-E98F-9D4F-A18C-4D44B4D5D2CA}"/>
              </a:ext>
            </a:extLst>
          </p:cNvPr>
          <p:cNvSpPr txBox="1">
            <a:spLocks/>
          </p:cNvSpPr>
          <p:nvPr/>
        </p:nvSpPr>
        <p:spPr>
          <a:xfrm>
            <a:off x="1340395" y="999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加拿大皇家銀行</a:t>
            </a:r>
            <a:r>
              <a:rPr lang="zh-CN" alt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 charset="2"/>
              </a:rPr>
              <a:t>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DAB305-669E-734E-AEA1-FE0B537EB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68" y="1310076"/>
            <a:ext cx="504138" cy="6463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DFE62D-660C-4D14-A0C1-5B18F7043559}"/>
              </a:ext>
            </a:extLst>
          </p:cNvPr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F8F9DD-84F5-4E1A-929E-F286043507BE}"/>
              </a:ext>
            </a:extLst>
          </p:cNvPr>
          <p:cNvSpPr txBox="1">
            <a:spLocks/>
          </p:cNvSpPr>
          <p:nvPr/>
        </p:nvSpPr>
        <p:spPr>
          <a:xfrm>
            <a:off x="737936" y="118227"/>
            <a:ext cx="11165305" cy="60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400" spc="600" dirty="0">
                <a:solidFill>
                  <a:srgbClr val="5CEAEB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多倫多教會</a:t>
            </a:r>
            <a:endParaRPr lang="en-US" sz="2400" spc="600" dirty="0">
              <a:solidFill>
                <a:srgbClr val="5CEAEB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37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971</Words>
  <Application>Microsoft Office PowerPoint</Application>
  <PresentationFormat>Widescreen</PresentationFormat>
  <Paragraphs>107</Paragraphs>
  <Slides>22</Slides>
  <Notes>2</Notes>
  <HiddenSlides>13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Hiragino Kaku Gothic ProN W3</vt:lpstr>
      <vt:lpstr>SimSun</vt:lpstr>
      <vt:lpstr>Arial</vt:lpstr>
      <vt:lpstr>Calibri</vt:lpstr>
      <vt:lpstr>Calibri Light</vt:lpstr>
      <vt:lpstr>Wingdings</vt:lpstr>
      <vt:lpstr>Office Theme</vt:lpstr>
      <vt:lpstr>用電子轉賬奉獻</vt:lpstr>
      <vt:lpstr>電子轉賬賬戶與退稅收據</vt:lpstr>
      <vt:lpstr>PowerPoint Presentation</vt:lpstr>
      <vt:lpstr> 聖徒關顧</vt:lpstr>
      <vt:lpstr>PowerPoint Presentation</vt:lpstr>
      <vt:lpstr>多倫多道明銀行 </vt:lpstr>
      <vt:lpstr>多倫多道明銀行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Faithful Cheah</dc:creator>
  <cp:lastModifiedBy>Faithful Cheah</cp:lastModifiedBy>
  <cp:revision>129</cp:revision>
  <cp:lastPrinted>2020-03-31T16:02:56Z</cp:lastPrinted>
  <dcterms:created xsi:type="dcterms:W3CDTF">2020-03-27T21:09:29Z</dcterms:created>
  <dcterms:modified xsi:type="dcterms:W3CDTF">2022-02-03T17:39:53Z</dcterms:modified>
</cp:coreProperties>
</file>